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7" r:id="rId5"/>
    <p:sldId id="306" r:id="rId6"/>
    <p:sldId id="358" r:id="rId7"/>
    <p:sldId id="353" r:id="rId8"/>
    <p:sldId id="357" r:id="rId9"/>
    <p:sldId id="359" r:id="rId10"/>
    <p:sldId id="361" r:id="rId11"/>
    <p:sldId id="356" r:id="rId12"/>
    <p:sldId id="349" r:id="rId13"/>
    <p:sldId id="350" r:id="rId14"/>
    <p:sldId id="351" r:id="rId15"/>
    <p:sldId id="352" r:id="rId16"/>
    <p:sldId id="345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660"/>
  </p:normalViewPr>
  <p:slideViewPr>
    <p:cSldViewPr>
      <p:cViewPr varScale="1">
        <p:scale>
          <a:sx n="88" d="100"/>
          <a:sy n="88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A722263-3D80-4F3D-AD41-781750F0E8A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357BB2D-FF21-486C-8695-B723868060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EED4DA00-1796-4BBB-8693-637D57253CDB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8" rIns="92478" bIns="46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32F48766-C4CE-4B03-841F-FCE24E2A90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5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4F9472-8965-48C0-ACB1-B18C7E186B74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85000"/>
        <a:buFont typeface="Wingdings 2"/>
        <a:buChar char=""/>
        <a:defRPr kumimoji="0"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Wyandotte Creek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Subbasin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137904" y="5074299"/>
            <a:ext cx="274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</a:t>
            </a:r>
            <a:r>
              <a:rPr lang="en-US" dirty="0" smtClean="0"/>
              <a:t> 16,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69" y="1447800"/>
            <a:ext cx="3749365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95624" y="987552"/>
            <a:ext cx="10394656" cy="453037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Schedule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March 2021</a:t>
            </a:r>
          </a:p>
          <a:p>
            <a:pPr marL="569913" lvl="1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Representative Monitoring Network Draft Document</a:t>
            </a:r>
          </a:p>
          <a:p>
            <a:pPr marL="844233" lvl="2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30 day public comment period 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April </a:t>
            </a:r>
            <a:r>
              <a:rPr lang="en-US" sz="2800" b="1" dirty="0" smtClean="0">
                <a:solidFill>
                  <a:schemeClr val="tx1"/>
                </a:solidFill>
              </a:rPr>
              <a:t>– May 2021</a:t>
            </a:r>
          </a:p>
          <a:p>
            <a:pPr marL="457200" lvl="2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Recommendations from the </a:t>
            </a:r>
            <a:r>
              <a:rPr lang="en-US" sz="2400" dirty="0" smtClean="0">
                <a:solidFill>
                  <a:schemeClr val="tx1"/>
                </a:solidFill>
              </a:rPr>
              <a:t>WAC </a:t>
            </a:r>
            <a:r>
              <a:rPr lang="en-US" sz="2400" dirty="0" smtClean="0">
                <a:solidFill>
                  <a:schemeClr val="tx1"/>
                </a:solidFill>
              </a:rPr>
              <a:t>on draft </a:t>
            </a:r>
          </a:p>
          <a:p>
            <a:pPr marL="73152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Sustainable Management Criteria</a:t>
            </a:r>
          </a:p>
          <a:p>
            <a:pPr marL="73152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Projects and Management Actions including costs and funding options</a:t>
            </a:r>
          </a:p>
          <a:p>
            <a:pPr marL="73152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Representative Monitoring Network</a:t>
            </a:r>
          </a:p>
          <a:p>
            <a:pPr marL="73152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Data Gaps</a:t>
            </a:r>
          </a:p>
          <a:p>
            <a:pPr marL="73152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Interbasin Coordination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8144" y="987552"/>
            <a:ext cx="11029615" cy="453037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Schedule</a:t>
            </a:r>
          </a:p>
          <a:p>
            <a:pPr marL="318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June </a:t>
            </a:r>
            <a:r>
              <a:rPr lang="en-US" sz="2800" b="1" dirty="0" smtClean="0">
                <a:solidFill>
                  <a:schemeClr val="tx1"/>
                </a:solidFill>
              </a:rPr>
              <a:t>2021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Projects and Management Actions Draft Document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30 day public comment period</a:t>
            </a:r>
            <a:endParaRPr lang="en-US" sz="2200" dirty="0">
              <a:solidFill>
                <a:srgbClr val="0070C0"/>
              </a:solidFill>
            </a:endParaRPr>
          </a:p>
          <a:p>
            <a:pPr marL="73152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Interbasin Coordination Report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July 2021</a:t>
            </a:r>
            <a:endParaRPr lang="en-US" sz="2800" b="1" dirty="0">
              <a:solidFill>
                <a:schemeClr val="tx1"/>
              </a:solidFill>
            </a:endParaRPr>
          </a:p>
          <a:p>
            <a:pPr marL="617220" lvl="3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Review the Status of Groundwater Sustainability Plan chapters</a:t>
            </a:r>
          </a:p>
          <a:p>
            <a:pPr marL="617220" lvl="3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Implementation Chapter Draft Document</a:t>
            </a:r>
          </a:p>
          <a:p>
            <a:pPr marL="891540" lvl="4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30 day public review</a:t>
            </a:r>
          </a:p>
        </p:txBody>
      </p:sp>
    </p:spTree>
    <p:extLst>
      <p:ext uri="{BB962C8B-B14F-4D97-AF65-F5344CB8AC3E}">
        <p14:creationId xmlns:p14="http://schemas.microsoft.com/office/powerpoint/2010/main" val="27723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973618"/>
            <a:ext cx="10668000" cy="443131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Schedule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August </a:t>
            </a:r>
            <a:r>
              <a:rPr lang="en-US" sz="2800" b="1" dirty="0" smtClean="0">
                <a:solidFill>
                  <a:schemeClr val="tx1"/>
                </a:solidFill>
              </a:rPr>
              <a:t>2021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Review the Draft </a:t>
            </a:r>
            <a:r>
              <a:rPr lang="en-US" sz="2400" dirty="0" smtClean="0">
                <a:solidFill>
                  <a:schemeClr val="tx1"/>
                </a:solidFill>
              </a:rPr>
              <a:t>Wyandotte Creek </a:t>
            </a:r>
            <a:r>
              <a:rPr lang="en-US" sz="2400" dirty="0" smtClean="0">
                <a:solidFill>
                  <a:schemeClr val="tx1"/>
                </a:solidFill>
              </a:rPr>
              <a:t>GSP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September 2021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Complete Draft </a:t>
            </a:r>
            <a:r>
              <a:rPr lang="en-US" sz="2400" dirty="0" smtClean="0">
                <a:solidFill>
                  <a:schemeClr val="tx1"/>
                </a:solidFill>
              </a:rPr>
              <a:t>Wyandotte Creek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GSP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60 day public comment period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November – December 2021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Board Hearings and Adoption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chemeClr val="tx1"/>
                </a:solidFill>
              </a:rPr>
              <a:t>Implementation …</a:t>
            </a:r>
          </a:p>
        </p:txBody>
      </p:sp>
    </p:spTree>
    <p:extLst>
      <p:ext uri="{BB962C8B-B14F-4D97-AF65-F5344CB8AC3E}">
        <p14:creationId xmlns:p14="http://schemas.microsoft.com/office/powerpoint/2010/main" val="35352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7852" y="2286000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SzPct val="85000"/>
            </a:pPr>
            <a:r>
              <a:rPr lang="en-US" sz="8000" i="1" dirty="0">
                <a:solidFill>
                  <a:srgbClr val="0070C0"/>
                </a:solidFill>
                <a:latin typeface="Segoe UI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35093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8144" y="987552"/>
            <a:ext cx="11029615" cy="47451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Groundwater Sustainability Plan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500" b="1" dirty="0" smtClean="0"/>
              <a:t>1. </a:t>
            </a:r>
            <a:r>
              <a:rPr lang="en-US" sz="1500" b="1" dirty="0" smtClean="0">
                <a:solidFill>
                  <a:schemeClr val="tx1"/>
                </a:solidFill>
              </a:rPr>
              <a:t>Administrative Information</a:t>
            </a:r>
          </a:p>
          <a:p>
            <a:pPr lvl="1"/>
            <a:r>
              <a:rPr lang="en-US" sz="1500" dirty="0" smtClean="0"/>
              <a:t>§354.4. General Information</a:t>
            </a:r>
          </a:p>
          <a:p>
            <a:pPr lvl="1"/>
            <a:r>
              <a:rPr lang="en-US" sz="1500" dirty="0" smtClean="0"/>
              <a:t>§354.6. Agency Information</a:t>
            </a:r>
          </a:p>
          <a:p>
            <a:pPr lvl="1"/>
            <a:r>
              <a:rPr lang="en-US" sz="1500" dirty="0" smtClean="0"/>
              <a:t>§354.8. Description of Plan Area</a:t>
            </a:r>
          </a:p>
          <a:p>
            <a:pPr lvl="1"/>
            <a:r>
              <a:rPr lang="en-US" sz="1500" dirty="0" smtClean="0"/>
              <a:t>§354.10. Notice &amp; Communication</a:t>
            </a:r>
          </a:p>
          <a:p>
            <a:pPr marL="0" indent="0">
              <a:buFont typeface="Wingdings 2"/>
              <a:buNone/>
            </a:pPr>
            <a:r>
              <a:rPr lang="en-US" sz="1500" b="1" dirty="0" smtClean="0">
                <a:solidFill>
                  <a:schemeClr val="tx1"/>
                </a:solidFill>
              </a:rPr>
              <a:t>2. Basin Setting</a:t>
            </a:r>
          </a:p>
          <a:p>
            <a:pPr lvl="1"/>
            <a:r>
              <a:rPr lang="en-US" sz="1500" dirty="0" smtClean="0"/>
              <a:t>§354.14. Hydrogeologic Conceptual Model</a:t>
            </a:r>
          </a:p>
          <a:p>
            <a:pPr lvl="1"/>
            <a:r>
              <a:rPr lang="en-US" sz="1500" dirty="0" smtClean="0"/>
              <a:t>§354.16. Groundwater Conditions</a:t>
            </a:r>
          </a:p>
          <a:p>
            <a:pPr lvl="1"/>
            <a:r>
              <a:rPr lang="en-US" sz="1500" dirty="0" smtClean="0"/>
              <a:t>§354.18. Water Budget</a:t>
            </a:r>
          </a:p>
          <a:p>
            <a:pPr lvl="1"/>
            <a:r>
              <a:rPr lang="en-US" sz="1500" dirty="0" smtClean="0"/>
              <a:t>§354.20. Management Areas</a:t>
            </a:r>
            <a:endParaRPr lang="en-US" sz="15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30332" y="1746504"/>
            <a:ext cx="3911993" cy="3962399"/>
          </a:xfr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3. Sustainable Management Criteria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§354.24. Sustainability Goal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§354.26. Undesirable Results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§354.28. Minimum Thresholds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§354.30. Measurable Objectives</a:t>
            </a:r>
          </a:p>
          <a:p>
            <a:pPr marL="0" indent="0">
              <a:buNone/>
            </a:pPr>
            <a:r>
              <a:rPr lang="en-US" sz="1500" b="1" dirty="0"/>
              <a:t>4. Monitoring Networks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§354.34. Monitoring Network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§354.36. Representative Monitoring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§354.38. Assessment &amp; Improvement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§354.40. Reporting Monitoring Data to the Department</a:t>
            </a:r>
          </a:p>
          <a:p>
            <a:pPr marL="0" indent="0">
              <a:buNone/>
            </a:pPr>
            <a:r>
              <a:rPr lang="en-US" sz="1500" b="1" dirty="0"/>
              <a:t>5. Projects and Management Actions</a:t>
            </a:r>
          </a:p>
          <a:p>
            <a:pPr lvl="1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§354.44. Projects &amp; Management Actions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219200"/>
            <a:ext cx="1089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Overall </a:t>
            </a:r>
            <a:r>
              <a:rPr lang="en-US" sz="3200" b="1" dirty="0" smtClean="0">
                <a:solidFill>
                  <a:schemeClr val="accent1"/>
                </a:solidFill>
              </a:rPr>
              <a:t>Timeline</a:t>
            </a:r>
          </a:p>
          <a:p>
            <a:pPr algn="ctr"/>
            <a:endParaRPr lang="en-US" sz="3600" b="1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2018-2020</a:t>
            </a:r>
            <a:r>
              <a:rPr lang="en-US" sz="2800" dirty="0"/>
              <a:t>  Basin Setting Project (first phase)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2020-2021</a:t>
            </a:r>
            <a:r>
              <a:rPr lang="en-US" sz="2800" dirty="0"/>
              <a:t>  GSP Completion Project (final phase)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January 30, 2022</a:t>
            </a:r>
            <a:r>
              <a:rPr lang="en-US" sz="2800" dirty="0"/>
              <a:t> </a:t>
            </a:r>
            <a:r>
              <a:rPr lang="en-US" sz="2800" dirty="0" smtClean="0"/>
              <a:t>Wyandotte Creek </a:t>
            </a:r>
            <a:r>
              <a:rPr lang="en-US" sz="2800" dirty="0"/>
              <a:t>GSP </a:t>
            </a:r>
            <a:r>
              <a:rPr lang="en-US" sz="2800" dirty="0" smtClean="0"/>
              <a:t>Submitted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 algn="ctr"/>
            <a:r>
              <a:rPr lang="en-US" sz="2800" i="1" dirty="0" smtClean="0">
                <a:solidFill>
                  <a:srgbClr val="C00000"/>
                </a:solidFill>
              </a:rPr>
              <a:t>IMPLEMENTATION!!!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8144" y="987552"/>
            <a:ext cx="11029615" cy="49443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Proposition 1 GSP Grant Summary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First Phase “Basin Setting” Project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Grant Administration  </a:t>
            </a:r>
            <a:r>
              <a:rPr lang="en-US" sz="1800" dirty="0" smtClean="0">
                <a:solidFill>
                  <a:schemeClr val="tx1"/>
                </a:solidFill>
              </a:rPr>
              <a:t>(B</a:t>
            </a:r>
            <a:r>
              <a:rPr lang="en-US" sz="1800" dirty="0" smtClean="0"/>
              <a:t>utte County)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Facilitation </a:t>
            </a:r>
            <a:r>
              <a:rPr lang="en-US" sz="2400" dirty="0" smtClean="0">
                <a:solidFill>
                  <a:schemeClr val="tx1"/>
                </a:solidFill>
              </a:rPr>
              <a:t>Services  </a:t>
            </a:r>
            <a:r>
              <a:rPr lang="en-US" sz="1800" dirty="0"/>
              <a:t>(</a:t>
            </a:r>
            <a:r>
              <a:rPr lang="en-US" sz="1800" dirty="0" smtClean="0"/>
              <a:t>Consensus </a:t>
            </a:r>
            <a:r>
              <a:rPr lang="en-US" sz="1800" dirty="0" smtClean="0"/>
              <a:t>Building </a:t>
            </a:r>
            <a:r>
              <a:rPr lang="en-US" sz="1800" dirty="0" smtClean="0"/>
              <a:t>Institute)</a:t>
            </a:r>
            <a:endParaRPr lang="en-US" sz="16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Data Acquisition 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smtClean="0"/>
              <a:t>AGF </a:t>
            </a:r>
            <a:r>
              <a:rPr lang="en-US" sz="1800" dirty="0" smtClean="0"/>
              <a:t>- AEM </a:t>
            </a:r>
            <a:r>
              <a:rPr lang="en-US" sz="1800" dirty="0" smtClean="0"/>
              <a:t>Survey)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Projects and Management Actions </a:t>
            </a:r>
            <a:r>
              <a:rPr lang="en-US" sz="1800" dirty="0" smtClean="0"/>
              <a:t>(PID </a:t>
            </a:r>
            <a:r>
              <a:rPr lang="en-US" sz="1800" dirty="0" smtClean="0"/>
              <a:t>Intertie (terminated</a:t>
            </a:r>
            <a:r>
              <a:rPr lang="en-US" sz="1800" dirty="0" smtClean="0"/>
              <a:t>))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Basin Setting 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Davids Engineering)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Final </a:t>
            </a:r>
            <a:r>
              <a:rPr lang="en-US" sz="2800" b="1" dirty="0" smtClean="0">
                <a:solidFill>
                  <a:schemeClr val="tx1"/>
                </a:solidFill>
              </a:rPr>
              <a:t>Phase “GSP Completion”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Wyandotte Creek </a:t>
            </a:r>
            <a:r>
              <a:rPr lang="en-US" sz="2400" dirty="0" smtClean="0">
                <a:solidFill>
                  <a:schemeClr val="tx1"/>
                </a:solidFill>
              </a:rPr>
              <a:t>GSP Completion (Multiple tasks)</a:t>
            </a:r>
            <a:r>
              <a:rPr lang="en-US" sz="2400" dirty="0"/>
              <a:t> </a:t>
            </a:r>
            <a:r>
              <a:rPr lang="en-US" sz="1800" dirty="0" smtClean="0"/>
              <a:t>(Geosyntec) </a:t>
            </a:r>
            <a:endParaRPr lang="en-US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Staff </a:t>
            </a:r>
            <a:r>
              <a:rPr lang="en-US" sz="2400" dirty="0" smtClean="0">
                <a:solidFill>
                  <a:schemeClr val="tx1"/>
                </a:solidFill>
              </a:rPr>
              <a:t>will draft portions of the GSP and administer adoption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8144" y="1009323"/>
            <a:ext cx="11029615" cy="49443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First Phase - Basin Setting &amp; Other Elements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Basin Setting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tx1"/>
                </a:solidFill>
              </a:rPr>
              <a:t>Hydrogeologic</a:t>
            </a:r>
            <a:r>
              <a:rPr lang="en-US" sz="2300" dirty="0" smtClean="0">
                <a:solidFill>
                  <a:schemeClr val="tx1"/>
                </a:solidFill>
              </a:rPr>
              <a:t> Conceptual Model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 smtClean="0">
                <a:solidFill>
                  <a:schemeClr val="tx1"/>
                </a:solidFill>
              </a:rPr>
              <a:t>Groundwater Conditions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 smtClean="0">
                <a:solidFill>
                  <a:schemeClr val="tx1"/>
                </a:solidFill>
              </a:rPr>
              <a:t>Water Budget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00" dirty="0" smtClean="0">
                <a:solidFill>
                  <a:schemeClr val="tx1"/>
                </a:solidFill>
              </a:rPr>
              <a:t>Management Areas (Description and Rationale)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Monitoring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Monitoring Protocol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Monitoring </a:t>
            </a:r>
            <a:r>
              <a:rPr lang="en-US" sz="24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Data and Reporting Standards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711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98457"/>
            <a:ext cx="11029615" cy="36783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Final Phase – GSP Completion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0" indent="0">
              <a:buFont typeface="Wingdings 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Sustainable Management Criteria</a:t>
            </a:r>
          </a:p>
          <a:p>
            <a:pPr marL="731520" lvl="1" indent="-457200">
              <a:buSzPct val="100000"/>
              <a:buFont typeface="Wingdings 2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Sustainability Goal</a:t>
            </a:r>
          </a:p>
          <a:p>
            <a:pPr marL="731520" lvl="1" indent="-457200">
              <a:buSzPct val="100000"/>
              <a:buFont typeface="Wingdings 2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Undesirable Results</a:t>
            </a:r>
          </a:p>
          <a:p>
            <a:pPr marL="731520" lvl="1" indent="-457200">
              <a:buSzPct val="100000"/>
              <a:buFont typeface="Wingdings 2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Minimum Thresholds</a:t>
            </a:r>
          </a:p>
          <a:p>
            <a:pPr marL="731520" lvl="1" indent="-457200">
              <a:buSzPct val="100000"/>
              <a:buFont typeface="Wingdings 2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Measurable Objectives</a:t>
            </a:r>
          </a:p>
          <a:p>
            <a:pPr marL="0" indent="0">
              <a:buSzPct val="100000"/>
              <a:buNone/>
            </a:pPr>
            <a:r>
              <a:rPr lang="en-US" sz="2800" b="1" dirty="0">
                <a:solidFill>
                  <a:schemeClr val="tx1"/>
                </a:solidFill>
              </a:rPr>
              <a:t>Projects and Management Actions</a:t>
            </a:r>
          </a:p>
          <a:p>
            <a:pPr marL="0" indent="0">
              <a:buSzPct val="100000"/>
              <a:buNone/>
            </a:pPr>
            <a:endParaRPr lang="en-US" sz="29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23" y="4542441"/>
            <a:ext cx="815105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8144" y="987552"/>
            <a:ext cx="11029615" cy="49443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Final Phase – GSP Completion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Administrative Information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Agency Information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Description of Plan Area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Notice and Communication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Interbasin</a:t>
            </a:r>
            <a:r>
              <a:rPr lang="en-US" sz="2800" b="1" dirty="0" smtClean="0">
                <a:solidFill>
                  <a:schemeClr val="tx1"/>
                </a:solidFill>
              </a:rPr>
              <a:t> Coordination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Monitoring </a:t>
            </a:r>
            <a:r>
              <a:rPr lang="en-US" sz="2800" b="1" dirty="0">
                <a:solidFill>
                  <a:prstClr val="black"/>
                </a:solidFill>
              </a:rPr>
              <a:t>Networks </a:t>
            </a:r>
          </a:p>
          <a:p>
            <a:pPr marL="731520" lvl="1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Representative Monitoring</a:t>
            </a:r>
          </a:p>
          <a:p>
            <a:pPr marL="731520" lvl="1" indent="-4572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Assessment and Improvement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Data </a:t>
            </a:r>
            <a:r>
              <a:rPr lang="en-US" sz="2800" b="1" dirty="0">
                <a:solidFill>
                  <a:prstClr val="black"/>
                </a:solidFill>
              </a:rPr>
              <a:t>Management System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40274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8144" y="954895"/>
            <a:ext cx="11029615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Schedule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569913" lvl="1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Wyandotte Creek </a:t>
            </a:r>
            <a:r>
              <a:rPr lang="en-US" sz="2800" b="1" dirty="0" smtClean="0">
                <a:solidFill>
                  <a:schemeClr val="tx1"/>
                </a:solidFill>
              </a:rPr>
              <a:t>Groundwater Sustainability Plan (</a:t>
            </a:r>
            <a:r>
              <a:rPr lang="en-US" sz="2800" b="1" dirty="0" smtClean="0">
                <a:solidFill>
                  <a:schemeClr val="tx1"/>
                </a:solidFill>
              </a:rPr>
              <a:t>v.1)</a:t>
            </a:r>
            <a:endParaRPr lang="en-US" sz="2400" dirty="0">
              <a:solidFill>
                <a:schemeClr val="tx1"/>
              </a:solidFill>
            </a:endParaRPr>
          </a:p>
          <a:p>
            <a:pPr marL="569913" lvl="1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Basin </a:t>
            </a:r>
            <a:r>
              <a:rPr lang="en-US" sz="2800" b="1" dirty="0">
                <a:solidFill>
                  <a:schemeClr val="tx1"/>
                </a:solidFill>
              </a:rPr>
              <a:t>Setting Chapter – draft completed</a:t>
            </a:r>
          </a:p>
          <a:p>
            <a:pPr marL="844233" lvl="2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Groundwater Dependent Ecosystems</a:t>
            </a:r>
          </a:p>
          <a:p>
            <a:pPr marL="569913" lvl="1" indent="-2952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December </a:t>
            </a:r>
            <a:r>
              <a:rPr lang="en-US" sz="2800" b="1" dirty="0">
                <a:solidFill>
                  <a:schemeClr val="tx1"/>
                </a:solidFill>
              </a:rPr>
              <a:t>2020 to </a:t>
            </a:r>
            <a:r>
              <a:rPr lang="en-US" sz="2800" b="1" dirty="0" smtClean="0">
                <a:solidFill>
                  <a:schemeClr val="tx1"/>
                </a:solidFill>
              </a:rPr>
              <a:t>June </a:t>
            </a:r>
            <a:r>
              <a:rPr lang="en-US" sz="2800" b="1" dirty="0">
                <a:solidFill>
                  <a:schemeClr val="tx1"/>
                </a:solidFill>
              </a:rPr>
              <a:t>2021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u="sng" dirty="0">
                <a:solidFill>
                  <a:schemeClr val="tx1"/>
                </a:solidFill>
              </a:rPr>
              <a:t>7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months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Primary emphasis on specific chapters</a:t>
            </a:r>
          </a:p>
          <a:p>
            <a:pPr lvl="5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Sustainable Management Criteria</a:t>
            </a:r>
          </a:p>
          <a:p>
            <a:pPr lvl="5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Representative Monitoring Network</a:t>
            </a:r>
          </a:p>
          <a:p>
            <a:pPr lvl="5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Interbasin Coordination</a:t>
            </a:r>
          </a:p>
          <a:p>
            <a:pPr lvl="5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Projects and Management </a:t>
            </a:r>
            <a:r>
              <a:rPr lang="en-US" sz="2400" dirty="0" smtClean="0"/>
              <a:t>Actions</a:t>
            </a:r>
          </a:p>
          <a:p>
            <a:pPr lvl="5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 smtClean="0"/>
              <a:t>Implementation Cost and Funding Options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3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Sustainability Plan Status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8144" y="987552"/>
            <a:ext cx="11029615" cy="47451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746504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" y="5791200"/>
            <a:ext cx="3511294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969502"/>
            <a:ext cx="107441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Schedule</a:t>
            </a:r>
          </a:p>
          <a:p>
            <a:r>
              <a:rPr lang="en-US" sz="2800" b="1" dirty="0"/>
              <a:t>December </a:t>
            </a:r>
            <a:r>
              <a:rPr lang="en-US" sz="2800" b="1" dirty="0" smtClean="0"/>
              <a:t>2020 – January 2021</a:t>
            </a:r>
          </a:p>
          <a:p>
            <a:pPr marL="1027113" lvl="2" indent="-295275">
              <a:buFont typeface="Wingdings" panose="05000000000000000000" pitchFamily="2" charset="2"/>
              <a:buChar char="Ø"/>
            </a:pPr>
            <a:r>
              <a:rPr lang="en-US" sz="2400" dirty="0" smtClean="0"/>
              <a:t>Draft </a:t>
            </a:r>
            <a:r>
              <a:rPr lang="en-US" sz="2400" dirty="0"/>
              <a:t>Sustainable Management </a:t>
            </a:r>
            <a:r>
              <a:rPr lang="en-US" sz="2400" dirty="0" smtClean="0"/>
              <a:t>Criteria</a:t>
            </a:r>
          </a:p>
          <a:p>
            <a:pPr marL="1027113" lvl="2" indent="-295275">
              <a:buFont typeface="Wingdings" panose="05000000000000000000" pitchFamily="2" charset="2"/>
              <a:buChar char="Ø"/>
            </a:pPr>
            <a:r>
              <a:rPr lang="en-US" sz="2400" dirty="0" smtClean="0"/>
              <a:t>Interbasin Coordination Report </a:t>
            </a:r>
            <a:endParaRPr lang="en-US" sz="2800" dirty="0"/>
          </a:p>
          <a:p>
            <a:pPr marL="1027113" lvl="2" indent="-295275">
              <a:buFont typeface="Wingdings" panose="05000000000000000000" pitchFamily="2" charset="2"/>
              <a:buChar char="Ø"/>
            </a:pPr>
            <a:r>
              <a:rPr lang="en-US" sz="2400" dirty="0" smtClean="0"/>
              <a:t>Representative </a:t>
            </a:r>
            <a:r>
              <a:rPr lang="en-US" sz="2400" dirty="0"/>
              <a:t>Monitoring </a:t>
            </a:r>
            <a:r>
              <a:rPr lang="en-US" sz="2400" dirty="0" smtClean="0"/>
              <a:t>Sites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800" b="1" dirty="0"/>
              <a:t>February 2021</a:t>
            </a:r>
          </a:p>
          <a:p>
            <a:pPr marL="914400" lvl="3" indent="-457200">
              <a:buFont typeface="Wingdings" panose="05000000000000000000" pitchFamily="2" charset="2"/>
              <a:buChar char="Ø"/>
            </a:pPr>
            <a:r>
              <a:rPr lang="en-US" sz="2400" dirty="0"/>
              <a:t>Sustainable Management Criteria Draft Document</a:t>
            </a:r>
          </a:p>
          <a:p>
            <a:pPr marL="1645920" lvl="5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30 day public comment period</a:t>
            </a:r>
          </a:p>
          <a:p>
            <a:pPr marL="1645920" lvl="5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Wyandotte Creek </a:t>
            </a:r>
            <a:r>
              <a:rPr lang="en-US" sz="2400" dirty="0">
                <a:solidFill>
                  <a:srgbClr val="0070C0"/>
                </a:solidFill>
              </a:rPr>
              <a:t>GSA Board Workshop</a:t>
            </a:r>
          </a:p>
          <a:p>
            <a:pPr marL="1027113" lvl="2" indent="-295275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027113" lvl="2" indent="-295275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059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Butte County Colors">
      <a:dk1>
        <a:sysClr val="windowText" lastClr="000000"/>
      </a:dk1>
      <a:lt1>
        <a:srgbClr val="F99F49"/>
      </a:lt1>
      <a:dk2>
        <a:srgbClr val="BAE5F7"/>
      </a:dk2>
      <a:lt2>
        <a:srgbClr val="EEECE1"/>
      </a:lt2>
      <a:accent1>
        <a:srgbClr val="18579B"/>
      </a:accent1>
      <a:accent2>
        <a:srgbClr val="E3BF53"/>
      </a:accent2>
      <a:accent3>
        <a:srgbClr val="99A74C"/>
      </a:accent3>
      <a:accent4>
        <a:srgbClr val="00827C"/>
      </a:accent4>
      <a:accent5>
        <a:srgbClr val="062270"/>
      </a:accent5>
      <a:accent6>
        <a:srgbClr val="F99F49"/>
      </a:accent6>
      <a:hlink>
        <a:srgbClr val="18579B"/>
      </a:hlink>
      <a:folHlink>
        <a:srgbClr val="800080"/>
      </a:folHlink>
    </a:clrScheme>
    <a:fontScheme name="Butte County Publications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BA2F486C66D439B974656635BA29C" ma:contentTypeVersion="2" ma:contentTypeDescription="Create a new document." ma:contentTypeScope="" ma:versionID="b8d4a31c4363cc1452bacc36c9ccaa06">
  <xsd:schema xmlns:xsd="http://www.w3.org/2001/XMLSchema" xmlns:xs="http://www.w3.org/2001/XMLSchema" xmlns:p="http://schemas.microsoft.com/office/2006/metadata/properties" xmlns:ns1="http://schemas.microsoft.com/sharepoint/v3" xmlns:ns2="75b9cdc0-b7b3-4190-8d82-9fd5f61cf2a7" targetNamespace="http://schemas.microsoft.com/office/2006/metadata/properties" ma:root="true" ma:fieldsID="ed119d507d794fff7f38c040e0731318" ns1:_="" ns2:_="">
    <xsd:import namespace="http://schemas.microsoft.com/sharepoint/v3"/>
    <xsd:import namespace="75b9cdc0-b7b3-4190-8d82-9fd5f61cf2a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9cdc0-b7b3-4190-8d82-9fd5f61cf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6ECD9-0DED-4680-A336-C9EF00534E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4E52AD-3C4A-40AD-AA88-FE2F2451B8C1}">
  <ds:schemaRefs>
    <ds:schemaRef ds:uri="http://schemas.microsoft.com/office/2006/documentManagement/types"/>
    <ds:schemaRef ds:uri="http://schemas.microsoft.com/office/infopath/2007/PartnerControls"/>
    <ds:schemaRef ds:uri="75b9cdc0-b7b3-4190-8d82-9fd5f61cf2a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3150D6-213D-426B-BD26-E9EAA0DBA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b9cdc0-b7b3-4190-8d82-9fd5f61cf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29682</TotalTime>
  <Words>559</Words>
  <Application>Microsoft Office PowerPoint</Application>
  <PresentationFormat>Widescreen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 County Regional Economic Development Strategy</dc:title>
  <dc:creator>jmacarthy</dc:creator>
  <cp:lastModifiedBy>Gosselin, Paul</cp:lastModifiedBy>
  <cp:revision>278</cp:revision>
  <cp:lastPrinted>2020-11-12T23:45:22Z</cp:lastPrinted>
  <dcterms:created xsi:type="dcterms:W3CDTF">2011-09-10T22:14:48Z</dcterms:created>
  <dcterms:modified xsi:type="dcterms:W3CDTF">2020-12-08T22:09:21Z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0x0101003E3BA2F486C66D439B974656635BA29C</vt:lpwstr>
  </property>
</Properties>
</file>